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5"/>
  </p:notesMasterIdLst>
  <p:handoutMasterIdLst>
    <p:handoutMasterId r:id="rId6"/>
  </p:handoutMasterIdLst>
  <p:sldIdLst>
    <p:sldId id="570" r:id="rId2"/>
    <p:sldId id="571" r:id="rId3"/>
    <p:sldId id="572" r:id="rId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Osaka" pitchFamily="36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800"/>
    <a:srgbClr val="008000"/>
    <a:srgbClr val="005492"/>
    <a:srgbClr val="800000"/>
    <a:srgbClr val="8000FF"/>
    <a:srgbClr val="FF8000"/>
    <a:srgbClr val="0000FF"/>
    <a:srgbClr val="333333"/>
    <a:srgbClr val="CCCCCC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76" autoAdjust="0"/>
    <p:restoredTop sz="93298" autoAdjust="0"/>
  </p:normalViewPr>
  <p:slideViewPr>
    <p:cSldViewPr>
      <p:cViewPr>
        <p:scale>
          <a:sx n="114" d="100"/>
          <a:sy n="114" d="100"/>
        </p:scale>
        <p:origin x="-1392" y="-2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5" d="100"/>
        <a:sy n="65" d="100"/>
      </p:scale>
      <p:origin x="0" y="10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ea typeface="ＭＳ Ｐゴシック" pitchFamily="36" charset="-128"/>
              </a:defRPr>
            </a:lvl1pPr>
          </a:lstStyle>
          <a:p>
            <a:pPr>
              <a:defRPr/>
            </a:pPr>
            <a:fld id="{8B0D1115-0BD7-43B3-87B0-5F3F4525D1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8182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42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ea typeface="ＭＳ Ｐゴシック" pitchFamily="36" charset="-128"/>
              </a:defRPr>
            </a:lvl1pPr>
          </a:lstStyle>
          <a:p>
            <a:pPr>
              <a:defRPr/>
            </a:pPr>
            <a:fld id="{BAB325D8-699D-41E8-B584-C17AD426E4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264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AB325D8-699D-41E8-B584-C17AD426E479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179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1676400"/>
            <a:ext cx="9144000" cy="1676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5" name="AutoShape 8"/>
          <p:cNvSpPr>
            <a:spLocks noChangeArrowheads="1"/>
          </p:cNvSpPr>
          <p:nvPr/>
        </p:nvSpPr>
        <p:spPr bwMode="auto">
          <a:xfrm>
            <a:off x="0" y="1752600"/>
            <a:ext cx="6858000" cy="1524000"/>
          </a:xfrm>
          <a:prstGeom prst="roundRect">
            <a:avLst>
              <a:gd name="adj" fmla="val 16667"/>
            </a:avLst>
          </a:prstGeom>
          <a:solidFill>
            <a:srgbClr val="005492"/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6" name="AutoShape 9"/>
          <p:cNvSpPr>
            <a:spLocks noChangeArrowheads="1"/>
          </p:cNvSpPr>
          <p:nvPr/>
        </p:nvSpPr>
        <p:spPr bwMode="auto">
          <a:xfrm>
            <a:off x="6934200" y="1752600"/>
            <a:ext cx="2438400" cy="1524000"/>
          </a:xfrm>
          <a:prstGeom prst="roundRect">
            <a:avLst>
              <a:gd name="adj" fmla="val 16667"/>
            </a:avLst>
          </a:prstGeom>
          <a:solidFill>
            <a:srgbClr val="333333">
              <a:alpha val="25000"/>
            </a:srgbClr>
          </a:solidFill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9" name="Rectangle 17"/>
          <p:cNvSpPr>
            <a:spLocks noChangeArrowheads="1"/>
          </p:cNvSpPr>
          <p:nvPr/>
        </p:nvSpPr>
        <p:spPr bwMode="auto">
          <a:xfrm>
            <a:off x="7543800" y="1752600"/>
            <a:ext cx="1600200" cy="1524000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0" y="1752600"/>
            <a:ext cx="990600" cy="1524000"/>
          </a:xfrm>
          <a:prstGeom prst="rect">
            <a:avLst/>
          </a:prstGeom>
          <a:solidFill>
            <a:srgbClr val="005492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28600" y="3657600"/>
            <a:ext cx="6400800" cy="1752600"/>
          </a:xfrm>
        </p:spPr>
        <p:txBody>
          <a:bodyPr/>
          <a:lstStyle>
            <a:lvl1pPr marL="0" indent="0">
              <a:buFontTx/>
              <a:buNone/>
              <a:defRPr sz="24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806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" y="1943100"/>
            <a:ext cx="6705600" cy="1143000"/>
          </a:xfrm>
        </p:spPr>
        <p:txBody>
          <a:bodyPr anchor="ctr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010400" y="2514600"/>
            <a:ext cx="2286000" cy="457200"/>
          </a:xfrm>
        </p:spPr>
        <p:txBody>
          <a:bodyPr anchor="t"/>
          <a:lstStyle>
            <a:lvl1pPr algn="ctr">
              <a:defRPr sz="1800" smtClean="0">
                <a:solidFill>
                  <a:srgbClr val="333333"/>
                </a:solidFill>
                <a:latin typeface="Arial" charset="0"/>
              </a:defRPr>
            </a:lvl1pPr>
          </a:lstStyle>
          <a:p>
            <a:pPr>
              <a:defRPr/>
            </a:pPr>
            <a:fld id="{6D028821-352C-4AB6-A0E4-47732AA734FC}" type="datetime1">
              <a:rPr lang="en-US" smtClean="0"/>
              <a:t>7/29/15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868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9BE3069-B175-4997-9756-CC8726A398F1}" type="datetime1">
              <a:rPr lang="en-US" smtClean="0"/>
              <a:t>7/29/15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77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0"/>
            <a:ext cx="2286000" cy="6324600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705600" cy="6324600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6C93A8F-C8DD-442D-9EEC-CFEE6D4A96CC}" type="datetime1">
              <a:rPr lang="en-US" smtClean="0"/>
              <a:t>7/29/15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156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371600"/>
            <a:ext cx="4305300" cy="49530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0100" y="1371600"/>
            <a:ext cx="4305300" cy="49530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62C9274-61D5-42F6-992B-FED620D9DB14}" type="datetime1">
              <a:rPr lang="en-US" smtClean="0"/>
              <a:t>7/29/15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777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371600"/>
            <a:ext cx="8763000" cy="24003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3924300"/>
            <a:ext cx="8763000" cy="24003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2F4D72F-4082-4FFE-BF8E-96F06D0F1D2F}" type="datetime1">
              <a:rPr lang="en-US" smtClean="0"/>
              <a:t>7/29/15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63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52400" y="1371600"/>
            <a:ext cx="8763000" cy="24003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400" y="3924300"/>
            <a:ext cx="8763000" cy="24003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F43491B-E8AC-440F-ADEF-6422E6CBA26B}" type="datetime1">
              <a:rPr lang="en-US" smtClean="0"/>
              <a:t>7/29/15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73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1DD4A03-2ACC-45B7-8B3B-018D5F6C533E}" type="datetime1">
              <a:rPr lang="en-US" smtClean="0"/>
              <a:t>7/29/15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25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417B602-48A6-425B-B351-808150537AEE}" type="datetime1">
              <a:rPr lang="en-US" smtClean="0"/>
              <a:t>7/29/15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73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371600"/>
            <a:ext cx="43053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3053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7F3172B-3621-44DC-8A34-F740EDE6917F}" type="datetime1">
              <a:rPr lang="en-US" smtClean="0"/>
              <a:t>7/29/15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104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F7A178D-AFE0-457A-9990-2D3B07823FA0}" type="datetime1">
              <a:rPr lang="en-US" smtClean="0"/>
              <a:t>7/29/15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03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E20481A-9009-474B-8F22-F4BE920DC70F}" type="datetime1">
              <a:rPr lang="en-US" smtClean="0"/>
              <a:t>7/29/15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425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6787C9E-B593-463C-865C-835F6B8DB2AD}" type="datetime1">
              <a:rPr lang="en-US" smtClean="0"/>
              <a:t>7/29/15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20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DCCA9DD-8FF5-4A5E-A997-40F452A5E518}" type="datetime1">
              <a:rPr lang="en-US" smtClean="0"/>
              <a:t>7/29/15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567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A0FC2B2-5383-4CA9-AF9D-5A3D93B603EA}" type="datetime1">
              <a:rPr lang="en-US" smtClean="0"/>
              <a:t>7/29/15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099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53" name="Rectangle 13"/>
          <p:cNvSpPr>
            <a:spLocks noChangeArrowheads="1"/>
          </p:cNvSpPr>
          <p:nvPr/>
        </p:nvSpPr>
        <p:spPr bwMode="auto">
          <a:xfrm>
            <a:off x="0" y="6515100"/>
            <a:ext cx="9144000" cy="342900"/>
          </a:xfrm>
          <a:prstGeom prst="rect">
            <a:avLst/>
          </a:prstGeom>
          <a:solidFill>
            <a:srgbClr val="005492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371600"/>
            <a:ext cx="87630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870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2390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chemeClr val="bg1"/>
                </a:solidFill>
                <a:latin typeface="Helvetica" pitchFamily="36" charset="0"/>
              </a:defRPr>
            </a:lvl1pPr>
          </a:lstStyle>
          <a:p>
            <a:pPr>
              <a:defRPr/>
            </a:pPr>
            <a:fld id="{4DFB017D-58F7-4875-B095-CB68B1F4D2DA}" type="datetime1">
              <a:rPr lang="en-US" smtClean="0"/>
              <a:t>7/29/15</a:t>
            </a:fld>
            <a:endParaRPr lang="en-US"/>
          </a:p>
        </p:txBody>
      </p:sp>
      <p:sp>
        <p:nvSpPr>
          <p:cNvPr id="870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0" y="6400800"/>
            <a:ext cx="533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bg1"/>
                </a:solidFill>
                <a:latin typeface="Helvetica" charset="0"/>
                <a:ea typeface="Osaka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7048" name="Rectangle 8"/>
          <p:cNvSpPr>
            <a:spLocks noChangeArrowheads="1"/>
          </p:cNvSpPr>
          <p:nvPr/>
        </p:nvSpPr>
        <p:spPr bwMode="auto">
          <a:xfrm>
            <a:off x="0" y="0"/>
            <a:ext cx="9144000" cy="1219200"/>
          </a:xfrm>
          <a:prstGeom prst="rect">
            <a:avLst/>
          </a:prstGeom>
          <a:solidFill>
            <a:srgbClr val="005492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-128"/>
            </a:endParaRPr>
          </a:p>
        </p:txBody>
      </p:sp>
      <p:sp>
        <p:nvSpPr>
          <p:cNvPr id="103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5346700" y="6524625"/>
            <a:ext cx="19992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400" dirty="0" smtClean="0">
                <a:solidFill>
                  <a:schemeClr val="bg1"/>
                </a:solidFill>
                <a:ea typeface="ＭＳ Ｐゴシック" charset="-128"/>
              </a:rPr>
              <a:t>lunaa@cbio.mskcc.org</a:t>
            </a:r>
            <a:endParaRPr lang="en-US" sz="1400" dirty="0">
              <a:solidFill>
                <a:schemeClr val="bg1"/>
              </a:solidFill>
              <a:ea typeface="ＭＳ Ｐゴシック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8" r:id="rId1"/>
    <p:sldLayoutId id="2147484279" r:id="rId2"/>
    <p:sldLayoutId id="2147484280" r:id="rId3"/>
    <p:sldLayoutId id="2147484281" r:id="rId4"/>
    <p:sldLayoutId id="2147484282" r:id="rId5"/>
    <p:sldLayoutId id="2147484283" r:id="rId6"/>
    <p:sldLayoutId id="2147484284" r:id="rId7"/>
    <p:sldLayoutId id="2147484285" r:id="rId8"/>
    <p:sldLayoutId id="2147484286" r:id="rId9"/>
    <p:sldLayoutId id="2147484287" r:id="rId10"/>
    <p:sldLayoutId id="2147484288" r:id="rId11"/>
    <p:sldLayoutId id="2147484289" r:id="rId12"/>
    <p:sldLayoutId id="2147484290" r:id="rId13"/>
    <p:sldLayoutId id="2147484291" r:id="rId14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Helvetica" charset="0"/>
          <a:ea typeface="Osaka" charset="-128"/>
          <a:cs typeface="Osaka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Summary: Biological Pathway Exchange (</a:t>
            </a:r>
            <a:r>
              <a:rPr lang="en-US" dirty="0" err="1" smtClean="0"/>
              <a:t>BioPAX</a:t>
            </a:r>
            <a:r>
              <a:rPr lang="en-US" dirty="0" smtClean="0"/>
              <a:t>) Ontology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8763000" cy="4953000"/>
          </a:xfrm>
        </p:spPr>
        <p:txBody>
          <a:bodyPr/>
          <a:lstStyle/>
          <a:p>
            <a:r>
              <a:rPr lang="en-US" sz="2000" dirty="0" err="1" smtClean="0"/>
              <a:t>BioPAX</a:t>
            </a:r>
            <a:r>
              <a:rPr lang="en-US" sz="2000" dirty="0" smtClean="0"/>
              <a:t> is an ontology </a:t>
            </a:r>
            <a:r>
              <a:rPr lang="en-US" sz="2000" dirty="0"/>
              <a:t>for </a:t>
            </a:r>
            <a:r>
              <a:rPr lang="en-US" sz="2000" dirty="0" smtClean="0"/>
              <a:t>exchanging </a:t>
            </a:r>
            <a:r>
              <a:rPr lang="en-US" sz="2000" dirty="0"/>
              <a:t>biological pathway </a:t>
            </a:r>
            <a:r>
              <a:rPr lang="en-US" sz="2000" dirty="0" smtClean="0"/>
              <a:t>data</a:t>
            </a:r>
          </a:p>
          <a:p>
            <a:pPr marL="342900" lvl="1" indent="-342900">
              <a:buFontTx/>
              <a:buChar char="•"/>
            </a:pPr>
            <a:r>
              <a:rPr lang="en-US" sz="2000" dirty="0"/>
              <a:t>Tutorial Website: 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cannin</a:t>
            </a:r>
            <a:r>
              <a:rPr lang="en-US" sz="2000" dirty="0"/>
              <a:t>/</a:t>
            </a:r>
            <a:r>
              <a:rPr lang="en-US" sz="2000" dirty="0" err="1" smtClean="0"/>
              <a:t>biopaxTutorial</a:t>
            </a:r>
            <a:endParaRPr lang="en-US" sz="2000" dirty="0"/>
          </a:p>
          <a:p>
            <a:r>
              <a:rPr lang="en-US" sz="2000" dirty="0" smtClean="0"/>
              <a:t>Introduction to the Biological Pathway Exchange (</a:t>
            </a:r>
            <a:r>
              <a:rPr lang="en-US" sz="2000" dirty="0" err="1" smtClean="0"/>
              <a:t>BioPAX</a:t>
            </a:r>
            <a:r>
              <a:rPr lang="en-US" sz="2000" dirty="0" smtClean="0"/>
              <a:t>) Ontology</a:t>
            </a:r>
          </a:p>
          <a:p>
            <a:pPr lvl="1"/>
            <a:r>
              <a:rPr lang="en-US" sz="1800" dirty="0" err="1" smtClean="0"/>
              <a:t>BioPAX</a:t>
            </a:r>
            <a:r>
              <a:rPr lang="en-US" sz="1800" dirty="0" smtClean="0"/>
              <a:t> Basic Concepts</a:t>
            </a:r>
          </a:p>
          <a:p>
            <a:pPr lvl="1"/>
            <a:r>
              <a:rPr lang="en-US" sz="1800" dirty="0" smtClean="0"/>
              <a:t>Visualizing </a:t>
            </a:r>
            <a:r>
              <a:rPr lang="en-US" sz="1800" dirty="0" err="1" smtClean="0"/>
              <a:t>BioPAX</a:t>
            </a:r>
            <a:endParaRPr lang="en-US" sz="1800" dirty="0" smtClean="0"/>
          </a:p>
          <a:p>
            <a:pPr lvl="1"/>
            <a:r>
              <a:rPr lang="en-US" sz="1800" dirty="0" smtClean="0"/>
              <a:t>Resources providing </a:t>
            </a:r>
            <a:r>
              <a:rPr lang="en-US" sz="1800" dirty="0" err="1" smtClean="0"/>
              <a:t>BioPAX</a:t>
            </a:r>
            <a:r>
              <a:rPr lang="en-US" sz="1800" smtClean="0"/>
              <a:t>-based data </a:t>
            </a:r>
            <a:r>
              <a:rPr lang="en-US" sz="1800" dirty="0" smtClean="0"/>
              <a:t>(e.g. Pathway Commons)</a:t>
            </a:r>
          </a:p>
          <a:p>
            <a:r>
              <a:rPr lang="en-US" sz="2000" dirty="0" smtClean="0"/>
              <a:t>Introduction to </a:t>
            </a:r>
            <a:r>
              <a:rPr lang="en-US" sz="2000" dirty="0" err="1" smtClean="0"/>
              <a:t>Paxtools</a:t>
            </a:r>
            <a:r>
              <a:rPr lang="en-US" sz="2000" dirty="0" smtClean="0"/>
              <a:t> and Pathway Commons APIs</a:t>
            </a:r>
          </a:p>
          <a:p>
            <a:pPr lvl="1"/>
            <a:r>
              <a:rPr lang="en-US" sz="1800" dirty="0" err="1" smtClean="0"/>
              <a:t>Paxtools</a:t>
            </a:r>
            <a:r>
              <a:rPr lang="en-US" sz="1800" dirty="0" smtClean="0"/>
              <a:t> Tutorial using the </a:t>
            </a:r>
            <a:r>
              <a:rPr lang="en-US" sz="1800" dirty="0" err="1" smtClean="0"/>
              <a:t>Paxtools</a:t>
            </a:r>
            <a:r>
              <a:rPr lang="en-US" sz="1800" dirty="0"/>
              <a:t> </a:t>
            </a:r>
            <a:r>
              <a:rPr lang="en-US" sz="1800" dirty="0" smtClean="0"/>
              <a:t>playground website</a:t>
            </a:r>
          </a:p>
          <a:p>
            <a:pPr lvl="1"/>
            <a:r>
              <a:rPr lang="en-US" sz="1800" dirty="0" smtClean="0"/>
              <a:t>Setting up </a:t>
            </a:r>
            <a:r>
              <a:rPr lang="en-US" sz="1800" dirty="0" err="1" smtClean="0"/>
              <a:t>Paxtools</a:t>
            </a:r>
            <a:r>
              <a:rPr lang="en-US" sz="1800" dirty="0" smtClean="0"/>
              <a:t> Maven-based Projects</a:t>
            </a:r>
          </a:p>
          <a:p>
            <a:pPr lvl="1"/>
            <a:r>
              <a:rPr lang="en-US" sz="1800" dirty="0" smtClean="0"/>
              <a:t>Pathway Commons </a:t>
            </a:r>
            <a:r>
              <a:rPr lang="en-US" sz="1800" dirty="0" err="1" smtClean="0"/>
              <a:t>Webservice</a:t>
            </a:r>
            <a:r>
              <a:rPr lang="en-US" sz="1800" dirty="0" smtClean="0"/>
              <a:t> API </a:t>
            </a:r>
            <a:r>
              <a:rPr lang="en-US" sz="1800" dirty="0" smtClean="0"/>
              <a:t>playground</a:t>
            </a:r>
            <a:endParaRPr lang="en-US" sz="1800" dirty="0" smtClean="0"/>
          </a:p>
          <a:p>
            <a:r>
              <a:rPr lang="en-US" sz="2000" dirty="0" smtClean="0"/>
              <a:t>Additional Topics </a:t>
            </a:r>
          </a:p>
          <a:p>
            <a:pPr lvl="1"/>
            <a:r>
              <a:rPr lang="en-US" sz="1800" dirty="0" err="1" smtClean="0"/>
              <a:t>BioPAX</a:t>
            </a:r>
            <a:r>
              <a:rPr lang="en-US" sz="1800" dirty="0" smtClean="0"/>
              <a:t>-related Software Ecosystem </a:t>
            </a:r>
          </a:p>
          <a:p>
            <a:pPr lvl="1"/>
            <a:r>
              <a:rPr lang="en-US" sz="1800" dirty="0" smtClean="0"/>
              <a:t>Ongoing Developments </a:t>
            </a:r>
          </a:p>
          <a:p>
            <a:pPr lvl="1"/>
            <a:r>
              <a:rPr lang="en-US" sz="1800" dirty="0" smtClean="0"/>
              <a:t>Research Problems using </a:t>
            </a:r>
            <a:r>
              <a:rPr lang="en-US" sz="1800" dirty="0" err="1" smtClean="0"/>
              <a:t>BioPAX</a:t>
            </a:r>
            <a:r>
              <a:rPr lang="en-US" sz="1800" dirty="0"/>
              <a:t> </a:t>
            </a:r>
            <a:r>
              <a:rPr lang="en-US" sz="1800" dirty="0" smtClean="0"/>
              <a:t>data</a:t>
            </a:r>
          </a:p>
          <a:p>
            <a:endParaRPr lang="en-US" sz="2400" dirty="0" smtClean="0"/>
          </a:p>
          <a:p>
            <a:endParaRPr lang="en-US" sz="2000" dirty="0" smtClean="0"/>
          </a:p>
          <a:p>
            <a:pPr lvl="1"/>
            <a:endParaRPr lang="en-US" sz="1800" dirty="0" smtClean="0"/>
          </a:p>
          <a:p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1DD4A03-2ACC-45B7-8B3B-018D5F6C533E}" type="datetime1">
              <a:rPr lang="en-US" smtClean="0"/>
              <a:t>7/29/15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00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1DD4A03-2ACC-45B7-8B3B-018D5F6C533E}" type="datetime1">
              <a:rPr lang="en-US" smtClean="0"/>
              <a:t>7/29/15</a:t>
            </a:fld>
            <a:endParaRPr lang="en-US"/>
          </a:p>
        </p:txBody>
      </p:sp>
      <p:pic>
        <p:nvPicPr>
          <p:cNvPr id="5" name="Picture 4" descr="Screen Shot 2015-07-29 at 10.05.26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64" t="52999" r="27363" b="28795"/>
          <a:stretch/>
        </p:blipFill>
        <p:spPr>
          <a:xfrm>
            <a:off x="6019800" y="1371600"/>
            <a:ext cx="1905000" cy="1905061"/>
          </a:xfrm>
          <a:prstGeom prst="rect">
            <a:avLst/>
          </a:prstGeom>
        </p:spPr>
      </p:pic>
      <p:pic>
        <p:nvPicPr>
          <p:cNvPr id="6" name="Picture 5" descr="chibe_p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371600"/>
            <a:ext cx="3473030" cy="1905000"/>
          </a:xfrm>
          <a:prstGeom prst="rect">
            <a:avLst/>
          </a:prstGeom>
        </p:spPr>
      </p:pic>
      <p:pic>
        <p:nvPicPr>
          <p:cNvPr id="7" name="Picture 6" descr="pcviz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4114800"/>
            <a:ext cx="1905000" cy="1709217"/>
          </a:xfrm>
          <a:prstGeom prst="rect">
            <a:avLst/>
          </a:prstGeom>
        </p:spPr>
      </p:pic>
      <p:pic>
        <p:nvPicPr>
          <p:cNvPr id="8" name="Content Placeholder 4" descr="Screen Shot 2015-02-12 at 1.01.17 PM.png"/>
          <p:cNvPicPr>
            <a:picLocks noGrp="1" noChangeAspect="1"/>
          </p:cNvPicPr>
          <p:nvPr>
            <p:ph sz="half" idx="429496729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85" t="19862" r="30440" b="18013"/>
          <a:stretch/>
        </p:blipFill>
        <p:spPr>
          <a:xfrm>
            <a:off x="6019800" y="4114800"/>
            <a:ext cx="1905000" cy="188530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410200" y="6172200"/>
            <a:ext cx="304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dirty="0" err="1" smtClean="0"/>
              <a:t>SBGNViz</a:t>
            </a:r>
            <a:r>
              <a:rPr lang="en-US" sz="1600" dirty="0"/>
              <a:t> </a:t>
            </a:r>
            <a:r>
              <a:rPr lang="en-US" sz="1600" dirty="0" smtClean="0"/>
              <a:t>(web</a:t>
            </a:r>
            <a:r>
              <a:rPr lang="en-US" sz="1600" dirty="0"/>
              <a:t>, detailed)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19200" y="6172200"/>
            <a:ext cx="304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dirty="0" err="1" smtClean="0"/>
              <a:t>PCViz</a:t>
            </a:r>
            <a:r>
              <a:rPr lang="en-US" sz="1600" dirty="0" smtClean="0"/>
              <a:t> (web</a:t>
            </a:r>
            <a:r>
              <a:rPr lang="en-US" sz="1600" dirty="0"/>
              <a:t>, </a:t>
            </a:r>
            <a:r>
              <a:rPr lang="en-US" sz="1600" dirty="0" smtClean="0"/>
              <a:t>simplified)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5257800" y="3505200"/>
            <a:ext cx="3200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600" dirty="0" err="1" smtClean="0"/>
              <a:t>Cytoscape.js</a:t>
            </a:r>
            <a:r>
              <a:rPr lang="en-US" sz="1600" dirty="0" smtClean="0"/>
              <a:t> (</a:t>
            </a:r>
            <a:r>
              <a:rPr lang="en-US" sz="1600" dirty="0" smtClean="0"/>
              <a:t>web</a:t>
            </a:r>
            <a:r>
              <a:rPr lang="en-US" sz="1600" dirty="0"/>
              <a:t>, </a:t>
            </a:r>
            <a:r>
              <a:rPr lang="en-US" sz="1600" dirty="0" smtClean="0"/>
              <a:t>general)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1219200" y="3505200"/>
            <a:ext cx="3048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1600" dirty="0" err="1" smtClean="0"/>
              <a:t>ChiBE</a:t>
            </a:r>
            <a:r>
              <a:rPr lang="en-US" sz="1600" dirty="0" smtClean="0"/>
              <a:t> (</a:t>
            </a:r>
            <a:r>
              <a:rPr lang="en-US" sz="1600" dirty="0" smtClean="0"/>
              <a:t>desktop, detailed)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72703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Playgrounds and Research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1DD4A03-2ACC-45B7-8B3B-018D5F6C533E}" type="datetime1">
              <a:rPr lang="en-US" smtClean="0"/>
              <a:t>7/29/15</a:t>
            </a:fld>
            <a:endParaRPr lang="en-US"/>
          </a:p>
        </p:txBody>
      </p:sp>
      <p:pic>
        <p:nvPicPr>
          <p:cNvPr id="7" name="Picture 6" descr="Screen Shot 2015-07-29 at 10.20.2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752600"/>
            <a:ext cx="3200400" cy="2034746"/>
          </a:xfrm>
          <a:prstGeom prst="rect">
            <a:avLst/>
          </a:prstGeom>
        </p:spPr>
      </p:pic>
      <p:pic>
        <p:nvPicPr>
          <p:cNvPr id="8" name="Picture 7" descr="Screen Shot 2015-07-29 at 10.20.5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4191000"/>
            <a:ext cx="3200400" cy="203474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90600" y="1290935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Playgrounds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3733800"/>
            <a:ext cx="3200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/>
              <a:t>BioPAX</a:t>
            </a:r>
            <a:r>
              <a:rPr lang="en-US" sz="1600" dirty="0" smtClean="0"/>
              <a:t>/</a:t>
            </a:r>
            <a:r>
              <a:rPr lang="en-US" sz="1600" dirty="0" err="1" smtClean="0"/>
              <a:t>Paxtools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990600" y="6138446"/>
            <a:ext cx="3200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Pathway Commons</a:t>
            </a:r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5334000" y="1295400"/>
            <a:ext cx="32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Research</a:t>
            </a:r>
            <a:endParaRPr lang="en-US" dirty="0"/>
          </a:p>
        </p:txBody>
      </p:sp>
      <p:pic>
        <p:nvPicPr>
          <p:cNvPr id="14" name="Content Placeholder 4" descr="journal.pone.0008918.g001.png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" t="69885" r="53107" b="2451"/>
          <a:stretch/>
        </p:blipFill>
        <p:spPr>
          <a:xfrm>
            <a:off x="5105400" y="1905000"/>
            <a:ext cx="3553883" cy="1828800"/>
          </a:xfrm>
        </p:spPr>
      </p:pic>
      <p:sp>
        <p:nvSpPr>
          <p:cNvPr id="15" name="TextBox 14"/>
          <p:cNvSpPr txBox="1"/>
          <p:nvPr/>
        </p:nvSpPr>
        <p:spPr>
          <a:xfrm>
            <a:off x="5410200" y="3733800"/>
            <a:ext cx="3200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Identifying Disease Modules</a:t>
            </a:r>
          </a:p>
        </p:txBody>
      </p:sp>
      <p:pic>
        <p:nvPicPr>
          <p:cNvPr id="16" name="Content Placeholder 7" descr="method5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0" t="1924" r="82162" b="80083"/>
          <a:stretch/>
        </p:blipFill>
        <p:spPr bwMode="auto">
          <a:xfrm>
            <a:off x="5105401" y="4656832"/>
            <a:ext cx="1676399" cy="12190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Content Placeholder 7" descr="method5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72" t="70297" r="24027" b="8336"/>
          <a:stretch/>
        </p:blipFill>
        <p:spPr bwMode="auto">
          <a:xfrm>
            <a:off x="7079721" y="4656708"/>
            <a:ext cx="1530879" cy="1286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4572000" y="6138446"/>
            <a:ext cx="457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Predicting Response to Drug Combinations</a:t>
            </a:r>
          </a:p>
        </p:txBody>
      </p:sp>
    </p:spTree>
    <p:extLst>
      <p:ext uri="{BB962C8B-B14F-4D97-AF65-F5344CB8AC3E}">
        <p14:creationId xmlns:p14="http://schemas.microsoft.com/office/powerpoint/2010/main" val="3542986442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Helvetica"/>
        <a:ea typeface="Osaka"/>
        <a:cs typeface="Osaka"/>
      </a:majorFont>
      <a:minorFont>
        <a:latin typeface="Helvetica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29778</TotalTime>
  <Words>144</Words>
  <Application>Microsoft Macintosh PowerPoint</Application>
  <PresentationFormat>On-screen Show (4:3)</PresentationFormat>
  <Paragraphs>33</Paragraphs>
  <Slides>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Blank Presentation</vt:lpstr>
      <vt:lpstr>Summary: Biological Pathway Exchange (BioPAX) Ontology </vt:lpstr>
      <vt:lpstr>Visualization</vt:lpstr>
      <vt:lpstr>Playgrounds and Research</vt:lpstr>
    </vt:vector>
  </TitlesOfParts>
  <Company>NCI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for Formalized Molecular Interaction Maps (MIM)</dc:title>
  <dc:creator>NCI NIH</dc:creator>
  <cp:lastModifiedBy>Luna, Augustin/Sloan-Kettering Institute</cp:lastModifiedBy>
  <cp:revision>1504</cp:revision>
  <cp:lastPrinted>2009-11-04T16:25:52Z</cp:lastPrinted>
  <dcterms:created xsi:type="dcterms:W3CDTF">2012-08-30T15:57:14Z</dcterms:created>
  <dcterms:modified xsi:type="dcterms:W3CDTF">2015-07-29T10:03:41Z</dcterms:modified>
</cp:coreProperties>
</file>

<file path=docProps/thumbnail.jpeg>
</file>